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Dans le coin supérieur gauche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1954 : FORTRAN							1972 : SMALTALK</a:t>
            </a:r>
          </a:p>
          <a:p>
            <a:pPr/>
            <a:r>
              <a:t>1958 : ALGOL								1979 -&gt; 1998 : C++</a:t>
            </a:r>
          </a:p>
          <a:p>
            <a:pPr/>
            <a:r>
              <a:t>1967 : SIMULA / BCPL					1994 : Java</a:t>
            </a:r>
          </a:p>
          <a:p>
            <a:pPr/>
            <a:r>
              <a:t>1969 : B									2002 : C#</a:t>
            </a:r>
          </a:p>
          <a:p>
            <a:pPr/>
            <a:r>
              <a:t>1971 : 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wikipedia.org/wiki/C++#Standardization" TargetMode="External"/><Relationship Id="rId4" Type="http://schemas.openxmlformats.org/officeDocument/2006/relationships/hyperlink" Target="https://en.wikipedia.org/wiki/C++03" TargetMode="External"/><Relationship Id="rId5" Type="http://schemas.openxmlformats.org/officeDocument/2006/relationships/hyperlink" Target="https://en.wikipedia.org/wiki/C++11" TargetMode="External"/><Relationship Id="rId6" Type="http://schemas.openxmlformats.org/officeDocument/2006/relationships/hyperlink" Target="https://en.wikipedia.org/wiki/C++14" TargetMode="External"/><Relationship Id="rId7" Type="http://schemas.openxmlformats.org/officeDocument/2006/relationships/hyperlink" Target="https://en.wikipedia.org/wiki/C++17" TargetMode="External"/><Relationship Id="rId8" Type="http://schemas.openxmlformats.org/officeDocument/2006/relationships/hyperlink" Target="https://en.wikipedia.org/wiki/C++20" TargetMode="External"/><Relationship Id="rId9" Type="http://schemas.openxmlformats.org/officeDocument/2006/relationships/hyperlink" Target="https://en.wikipedia.org/wiki/C++23" TargetMode="External"/><Relationship Id="rId10" Type="http://schemas.openxmlformats.org/officeDocument/2006/relationships/hyperlink" Target="https://en.wikipedia.org/wiki/C++26" TargetMode="External"/><Relationship Id="rId11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5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  <a:p>
            <a:pPr/>
            <a:r>
              <a:t>The corresponding C++ version is indicated for each concept and feature.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72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8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79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83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84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0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jarne Stroupstru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Bjarne Stroupstrup</a:t>
            </a:r>
          </a:p>
        </p:txBody>
      </p:sp>
      <p:sp>
        <p:nvSpPr>
          <p:cNvPr id="293" name="Bjarne Stroustrup, a Danish computer scientist, is the creator of C++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Bjarne Stroustrup, a Danish computer scientist, is the creator of C++.</a:t>
            </a:r>
          </a:p>
        </p:txBody>
      </p:sp>
      <p:sp>
        <p:nvSpPr>
          <p:cNvPr id="2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159" y="3354544"/>
            <a:ext cx="8051803" cy="7006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++ languag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language</a:t>
            </a:r>
          </a:p>
        </p:txBody>
      </p:sp>
      <p:sp>
        <p:nvSpPr>
          <p:cNvPr id="3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In 1979, Bjarne Stroustrup began work on &quot;C with Classes&quot;, the predecessor to &quot;C++&quot;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In 1979, Bjarne Stroustrup began work on "</a:t>
            </a:r>
            <a:r>
              <a:rPr b="1"/>
              <a:t>C with Classes</a:t>
            </a:r>
            <a:r>
              <a:t>", the predecessor to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1982, Stroustrup started to develop a successor to "C with Classes", which he named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1985, the first edition of The C++ Programming Language was released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1998, C++98 was released, standardizing the language</a:t>
            </a:r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5614" y="2501656"/>
            <a:ext cx="6037007" cy="8712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2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++ Standard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Standards</a:t>
            </a:r>
          </a:p>
        </p:txBody>
      </p:sp>
      <p:sp>
        <p:nvSpPr>
          <p:cNvPr id="3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3" name="1998 | 14882:1998 | C++98…"/>
          <p:cNvSpPr txBox="1"/>
          <p:nvPr>
            <p:ph type="body" sz="half" idx="4294967295"/>
          </p:nvPr>
        </p:nvSpPr>
        <p:spPr>
          <a:xfrm>
            <a:off x="1206500" y="4252924"/>
            <a:ext cx="10477500" cy="825159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1998 | 14882:1998 | </a:t>
            </a:r>
            <a:r>
              <a:rPr u="sng">
                <a:hlinkClick r:id="rId3" invalidUrl="" action="" tgtFrame="" tooltip="" history="1" highlightClick="0" endSnd="0"/>
              </a:rPr>
              <a:t>C++98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2003 | 14882:2003 | </a:t>
            </a:r>
            <a:r>
              <a:rPr u="sng">
                <a:hlinkClick r:id="rId4" invalidUrl="" action="" tgtFrame="" tooltip="" history="1" highlightClick="0" endSnd="0"/>
              </a:rPr>
              <a:t>C++03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2011 | 14882:2011 | </a:t>
            </a:r>
            <a:r>
              <a:rPr u="sng">
                <a:hlinkClick r:id="rId5" invalidUrl="" action="" tgtFrame="" tooltip="" history="1" highlightClick="0" endSnd="0"/>
              </a:rPr>
              <a:t>C++11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2014 | 14882:2014 | </a:t>
            </a:r>
            <a:r>
              <a:rPr u="sng">
                <a:hlinkClick r:id="rId6" invalidUrl="" action="" tgtFrame="" tooltip="" history="1" highlightClick="0" endSnd="0"/>
              </a:rPr>
              <a:t>C++14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2017 | 14882:2017 | </a:t>
            </a:r>
            <a:r>
              <a:rPr u="sng">
                <a:hlinkClick r:id="rId7" invalidUrl="" action="" tgtFrame="" tooltip="" history="1" highlightClick="0" endSnd="0"/>
              </a:rPr>
              <a:t>C++17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2020 | 14882:2020 | </a:t>
            </a:r>
            <a:r>
              <a:rPr u="sng">
                <a:hlinkClick r:id="rId8" invalidUrl="" action="" tgtFrame="" tooltip="" history="1" highlightClick="0" endSnd="0"/>
              </a:rPr>
              <a:t>C++20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2024 | 14882:2024 | </a:t>
            </a:r>
            <a:r>
              <a:rPr u="sng">
                <a:hlinkClick r:id="rId9" invalidUrl="" action="" tgtFrame="" tooltip="" history="1" highlightClick="0" endSnd="0"/>
              </a:rPr>
              <a:t>C++23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TBA  |                     | </a:t>
            </a:r>
            <a:r>
              <a:rPr u="sng">
                <a:hlinkClick r:id="rId10" invalidUrl="" action="" tgtFrame="" tooltip="" history="1" highlightClick="0" endSnd="0"/>
              </a:rPr>
              <a:t>C++26</a:t>
            </a:r>
          </a:p>
        </p:txBody>
      </p:sp>
      <p:sp>
        <p:nvSpPr>
          <p:cNvPr id="324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215084" y="2173287"/>
            <a:ext cx="1886358" cy="9369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2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30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4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41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7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5" name="Statically and strongly typed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</p:txBody>
      </p:sp>
      <p:sp>
        <p:nvSpPr>
          <p:cNvPr id="36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</p:txBody>
      </p:sp>
      <p:sp>
        <p:nvSpPr>
          <p:cNvPr id="37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</p:txBody>
      </p:sp>
      <p:sp>
        <p:nvSpPr>
          <p:cNvPr id="38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</p:txBody>
      </p:sp>
      <p:sp>
        <p:nvSpPr>
          <p:cNvPr id="39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  <a:p>
            <a:pPr/>
            <a:r>
              <a:t>Many available documentations and examples on the net</a:t>
            </a:r>
          </a:p>
        </p:txBody>
      </p:sp>
      <p:sp>
        <p:nvSpPr>
          <p:cNvPr id="40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4" name="unlike some other languages (Java, C#, Python, ...) C++ is compiled to native machine cod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</p:txBody>
      </p:sp>
      <p:sp>
        <p:nvSpPr>
          <p:cNvPr id="42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4" name="unlike some other languages (Java, C#, Python, ...) C++ is compiled to native machine cod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  <a:p>
            <a:pPr/>
            <a:r>
              <a:t>close to hardware when needed</a:t>
            </a:r>
          </a:p>
        </p:txBody>
      </p:sp>
      <p:sp>
        <p:nvSpPr>
          <p:cNvPr id="43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3" name="The most powerful languag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</p:txBody>
      </p:sp>
      <p:sp>
        <p:nvSpPr>
          <p:cNvPr id="45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</p:txBody>
      </p:sp>
      <p:sp>
        <p:nvSpPr>
          <p:cNvPr id="46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  <a:p>
            <a:pPr/>
            <a:r>
              <a:t>The most error prone?</a:t>
            </a:r>
          </a:p>
        </p:txBody>
      </p:sp>
      <p:sp>
        <p:nvSpPr>
          <p:cNvPr id="47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7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79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5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8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9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4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11561" y="3047796"/>
            <a:ext cx="6106486" cy="762040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4" name="https://isocpp.org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</p:txBody>
      </p:sp>
      <p:sp>
        <p:nvSpPr>
          <p:cNvPr id="54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5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</p:txBody>
      </p:sp>
      <p:sp>
        <p:nvSpPr>
          <p:cNvPr id="55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</p:txBody>
      </p:sp>
      <p:sp>
        <p:nvSpPr>
          <p:cNvPr id="56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</p:txBody>
      </p:sp>
      <p:sp>
        <p:nvSpPr>
          <p:cNvPr id="57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</p:txBody>
      </p:sp>
      <p:sp>
        <p:nvSpPr>
          <p:cNvPr id="58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  <a:p>
            <a:pPr/>
            <a:r>
              <a:t>And more...</a:t>
            </a:r>
          </a:p>
        </p:txBody>
      </p:sp>
      <p:sp>
        <p:nvSpPr>
          <p:cNvPr id="59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59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0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6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11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7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pil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Compilers</a:t>
            </a:r>
          </a:p>
        </p:txBody>
      </p:sp>
      <p:sp>
        <p:nvSpPr>
          <p:cNvPr id="6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6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graphicFrame>
        <p:nvGraphicFramePr>
          <p:cNvPr id="627" name="Table 1"/>
          <p:cNvGraphicFramePr/>
          <p:nvPr/>
        </p:nvGraphicFramePr>
        <p:xfrm>
          <a:off x="1557897" y="4566776"/>
          <a:ext cx="11355817" cy="718090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68623"/>
                <a:gridCol w="2268623"/>
                <a:gridCol w="2268623"/>
                <a:gridCol w="2268623"/>
                <a:gridCol w="2268623"/>
              </a:tblGrid>
              <a:tr h="119470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GCC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Clang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MSVC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Apple Clang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6" name="Single source builds on multiple platform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</p:txBody>
      </p:sp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7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</p:txBody>
      </p:sp>
      <p:pic>
        <p:nvPicPr>
          <p:cNvPr id="6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8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</p:txBody>
      </p:sp>
      <p:pic>
        <p:nvPicPr>
          <p:cNvPr id="6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9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</p:txBody>
      </p:sp>
      <p:pic>
        <p:nvPicPr>
          <p:cNvPr id="6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0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1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  <a:p>
            <a:pPr/>
            <a:r>
              <a:t>And more...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1" name="Microsoft Visual Studio (Windows)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</p:txBody>
      </p:sp>
      <p:pic>
        <p:nvPicPr>
          <p:cNvPr id="7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2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</p:txBody>
      </p:sp>
      <p:pic>
        <p:nvPicPr>
          <p:cNvPr id="7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</p:txBody>
      </p:sp>
      <p:pic>
        <p:nvPicPr>
          <p:cNvPr id="7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  <a:p>
            <a:pPr/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and others</a:t>
            </a:r>
          </a:p>
        </p:txBody>
      </p:sp>
      <p:pic>
        <p:nvPicPr>
          <p:cNvPr id="7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06500" y="4248504"/>
            <a:ext cx="64078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06500" y="4248504"/>
            <a:ext cx="470782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7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pic>
        <p:nvPicPr>
          <p:cNvPr id="7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87" name="Install compiler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</p:txBody>
      </p:sp>
      <p:pic>
        <p:nvPicPr>
          <p:cNvPr id="7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What this course is?…"/>
          <p:cNvSpPr txBox="1"/>
          <p:nvPr>
            <p:ph type="body" sz="half" idx="4294967295"/>
          </p:nvPr>
        </p:nvSpPr>
        <p:spPr>
          <a:xfrm>
            <a:off x="1206500" y="42104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2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27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7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98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</p:txBody>
      </p:sp>
      <p:pic>
        <p:nvPicPr>
          <p:cNvPr id="7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8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09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</p:txBody>
      </p:sp>
      <p:pic>
        <p:nvPicPr>
          <p:cNvPr id="8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9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20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30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31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  <a:p>
            <a:pPr/>
            <a:r>
              <a:t>Subscribe to GitHub (not mandatory)</a:t>
            </a:r>
          </a:p>
        </p:txBody>
      </p:sp>
      <p:pic>
        <p:nvPicPr>
          <p:cNvPr id="8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6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37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838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4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57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9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86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87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889" name="Rectangle"/>
          <p:cNvSpPr/>
          <p:nvPr/>
        </p:nvSpPr>
        <p:spPr>
          <a:xfrm>
            <a:off x="1229879" y="6664424"/>
            <a:ext cx="11560369" cy="910673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899" name="Rectangle"/>
          <p:cNvSpPr/>
          <p:nvPr/>
        </p:nvSpPr>
        <p:spPr>
          <a:xfrm>
            <a:off x="1229879" y="6664424"/>
            <a:ext cx="11560369" cy="910673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09" name="Rectangle"/>
          <p:cNvSpPr/>
          <p:nvPr/>
        </p:nvSpPr>
        <p:spPr>
          <a:xfrm>
            <a:off x="1229879" y="78703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19" name="Rectangle"/>
          <p:cNvSpPr/>
          <p:nvPr/>
        </p:nvSpPr>
        <p:spPr>
          <a:xfrm>
            <a:off x="1229879" y="78703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29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39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49" name="Rectangle"/>
          <p:cNvSpPr/>
          <p:nvPr/>
        </p:nvSpPr>
        <p:spPr>
          <a:xfrm>
            <a:off x="1229879" y="10330563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959" name="Rectangle"/>
          <p:cNvSpPr/>
          <p:nvPr/>
        </p:nvSpPr>
        <p:spPr>
          <a:xfrm>
            <a:off x="1229879" y="10330563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7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96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9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6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grpSp>
        <p:nvGrpSpPr>
          <p:cNvPr id="9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9" name="This course aimed at inexperienced developers as well as experienced developers with no knowledge of Modern C++.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4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